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3"/>
  </p:notesMasterIdLst>
  <p:sldIdLst>
    <p:sldId id="337" r:id="rId3"/>
    <p:sldId id="332" r:id="rId4"/>
    <p:sldId id="375" r:id="rId5"/>
    <p:sldId id="338" r:id="rId6"/>
    <p:sldId id="356" r:id="rId7"/>
    <p:sldId id="395" r:id="rId8"/>
    <p:sldId id="358" r:id="rId9"/>
    <p:sldId id="359" r:id="rId10"/>
    <p:sldId id="360" r:id="rId11"/>
    <p:sldId id="383" r:id="rId12"/>
    <p:sldId id="396" r:id="rId13"/>
    <p:sldId id="384" r:id="rId14"/>
    <p:sldId id="387" r:id="rId15"/>
    <p:sldId id="388" r:id="rId16"/>
    <p:sldId id="389" r:id="rId17"/>
    <p:sldId id="390" r:id="rId18"/>
    <p:sldId id="391" r:id="rId19"/>
    <p:sldId id="392" r:id="rId20"/>
    <p:sldId id="393" r:id="rId21"/>
    <p:sldId id="370" r:id="rId22"/>
    <p:sldId id="345" r:id="rId23"/>
    <p:sldId id="350" r:id="rId24"/>
    <p:sldId id="346" r:id="rId25"/>
    <p:sldId id="347" r:id="rId26"/>
    <p:sldId id="394" r:id="rId27"/>
    <p:sldId id="369" r:id="rId28"/>
    <p:sldId id="378" r:id="rId29"/>
    <p:sldId id="377" r:id="rId30"/>
    <p:sldId id="376" r:id="rId31"/>
    <p:sldId id="339" r:id="rId32"/>
    <p:sldId id="334" r:id="rId33"/>
    <p:sldId id="335" r:id="rId34"/>
    <p:sldId id="336" r:id="rId35"/>
    <p:sldId id="362" r:id="rId36"/>
    <p:sldId id="340" r:id="rId37"/>
    <p:sldId id="368" r:id="rId38"/>
    <p:sldId id="371" r:id="rId39"/>
    <p:sldId id="373" r:id="rId40"/>
    <p:sldId id="374" r:id="rId41"/>
    <p:sldId id="361" r:id="rId42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 Q" initials="QQ" lastIdx="0" clrIdx="0">
    <p:extLst>
      <p:ext uri="{19B8F6BF-5375-455C-9EA6-DF929625EA0E}">
        <p15:presenceInfo xmlns:p15="http://schemas.microsoft.com/office/powerpoint/2012/main" userId="3c4d45cd8cfe70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4" autoAdjust="0"/>
    <p:restoredTop sz="96314" autoAdjust="0"/>
  </p:normalViewPr>
  <p:slideViewPr>
    <p:cSldViewPr snapToGrid="0" showGuides="1">
      <p:cViewPr varScale="1">
        <p:scale>
          <a:sx n="112" d="100"/>
          <a:sy n="112" d="100"/>
        </p:scale>
        <p:origin x="26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3DEDE-07B8-4FAC-9522-042787A7ACF7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965A4-4F9B-42AD-97F6-5956B56DB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90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687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197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627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259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086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750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901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684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212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006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681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336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959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886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906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447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843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504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470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521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216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345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2294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316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53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447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8042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065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9012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6842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2128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0061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681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5691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884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019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900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667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19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884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2023/10/30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2023/10/30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7713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>
                <a:solidFill>
                  <a:prstClr val="black"/>
                </a:solidFill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prstClr val="black"/>
                </a:solidFill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00">
                <a:solidFill>
                  <a:prstClr val="black"/>
                </a:solidFill>
                <a:ea typeface="微软雅黑" panose="020B0503020204020204" pitchFamily="34" charset="-122"/>
              </a:rPr>
              <a:t>http://www.1ppt.com/xiazai/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-293511"/>
            <a:ext cx="12895093" cy="8048541"/>
            <a:chOff x="0" y="-221063"/>
            <a:chExt cx="12895093" cy="7946844"/>
          </a:xfrm>
        </p:grpSpPr>
        <p:sp>
          <p:nvSpPr>
            <p:cNvPr id="12" name="矩形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9AD6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44150" y="-221063"/>
              <a:ext cx="12750943" cy="7946844"/>
              <a:chOff x="2627224" y="-795141"/>
              <a:chExt cx="10013806" cy="7040780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2627224" y="-599283"/>
                <a:ext cx="5758249" cy="5957676"/>
              </a:xfrm>
              <a:prstGeom prst="rect">
                <a:avLst/>
              </a:prstGeom>
              <a:blipFill dpi="0" rotWithShape="1">
                <a:blip r:embed="rId2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 rot="10601959">
                <a:off x="6872592" y="-795141"/>
                <a:ext cx="5768438" cy="7040780"/>
              </a:xfrm>
              <a:prstGeom prst="rect">
                <a:avLst/>
              </a:prstGeom>
              <a:blipFill dpi="0" rotWithShape="1">
                <a:blip r:embed="rId3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file:///D:\qq&#25991;&#20214;\712321467\Image\C2C\Image2\%7b75232B38-A165-1FB7-499C-2E1C792CACB5%7d.png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file:///D:\qq&#25991;&#20214;\712321467\Image\C2C\Image2\%7b75232B38-A165-1FB7-499C-2E1C792CACB5%7d.png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1073743875" descr="学科网 zxxk.com"/>
          <p:cNvPicPr>
            <a:picLocks noChangeAspect="1"/>
          </p:cNvPicPr>
          <p:nvPr/>
        </p:nvPicPr>
        <p:blipFill>
          <a:blip r:embed="rId14" r:link="rId15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73743875" descr="学科网 zxxk.com"/>
          <p:cNvPicPr>
            <a:picLocks noChangeAspect="1"/>
          </p:cNvPicPr>
          <p:nvPr/>
        </p:nvPicPr>
        <p:blipFill>
          <a:blip r:embed="rId5" r:link="rId6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221063"/>
            <a:ext cx="12895093" cy="7946844"/>
            <a:chOff x="0" y="-221063"/>
            <a:chExt cx="12895093" cy="7946844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9AD6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44150" y="-221063"/>
              <a:ext cx="12750943" cy="7946844"/>
              <a:chOff x="2627224" y="-795141"/>
              <a:chExt cx="10013806" cy="704078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2627224" y="-599283"/>
                <a:ext cx="5758249" cy="5957676"/>
              </a:xfrm>
              <a:prstGeom prst="rect">
                <a:avLst/>
              </a:prstGeom>
              <a:blipFill dpi="0" rotWithShape="1">
                <a:blip r:embed="rId3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 rot="10601959">
                <a:off x="6872592" y="-795141"/>
                <a:ext cx="5768438" cy="7040780"/>
              </a:xfrm>
              <a:prstGeom prst="rect">
                <a:avLst/>
              </a:prstGeom>
              <a:blipFill dpi="0" rotWithShape="1">
                <a:blip r:embed="rId4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0" y="5207212"/>
            <a:ext cx="12523845" cy="1647370"/>
            <a:chOff x="0" y="5207212"/>
            <a:chExt cx="12523845" cy="1647370"/>
          </a:xfrm>
        </p:grpSpPr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07212"/>
              <a:ext cx="6427845" cy="1647370"/>
            </a:xfrm>
            <a:prstGeom prst="rect">
              <a:avLst/>
            </a:prstGeom>
          </p:spPr>
        </p:pic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207212"/>
              <a:ext cx="6427845" cy="1647370"/>
            </a:xfrm>
            <a:prstGeom prst="rect">
              <a:avLst/>
            </a:prstGeom>
          </p:spPr>
        </p:pic>
      </p:grpSp>
      <p:grpSp>
        <p:nvGrpSpPr>
          <p:cNvPr id="87" name="组合 86"/>
          <p:cNvGrpSpPr/>
          <p:nvPr/>
        </p:nvGrpSpPr>
        <p:grpSpPr>
          <a:xfrm>
            <a:off x="2516470" y="548138"/>
            <a:ext cx="7443321" cy="4759928"/>
            <a:chOff x="2516470" y="548138"/>
            <a:chExt cx="7443321" cy="4759928"/>
          </a:xfrm>
        </p:grpSpPr>
        <p:sp>
          <p:nvSpPr>
            <p:cNvPr id="21" name="云形 20"/>
            <p:cNvSpPr/>
            <p:nvPr/>
          </p:nvSpPr>
          <p:spPr>
            <a:xfrm>
              <a:off x="2516470" y="548138"/>
              <a:ext cx="7443321" cy="4759928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云形 85"/>
            <p:cNvSpPr/>
            <p:nvPr/>
          </p:nvSpPr>
          <p:spPr>
            <a:xfrm>
              <a:off x="2922743" y="818421"/>
              <a:ext cx="6658840" cy="4258256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22" y="3769651"/>
            <a:ext cx="1343455" cy="13434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228" y="544720"/>
            <a:ext cx="1112666" cy="1112666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" y="407859"/>
            <a:ext cx="2981702" cy="4020157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3401203" y="2316822"/>
            <a:ext cx="5390157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8ACFEA"/>
                </a:solidFill>
                <a:cs typeface="+mn-ea"/>
                <a:sym typeface="+mn-lt"/>
              </a:rPr>
              <a:t>智能家居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9913428" y="618813"/>
            <a:ext cx="1633494" cy="1044603"/>
            <a:chOff x="8985779" y="3960837"/>
            <a:chExt cx="2199915" cy="1406823"/>
          </a:xfrm>
        </p:grpSpPr>
        <p:sp>
          <p:nvSpPr>
            <p:cNvPr id="40" name="云形 39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云形 43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00954">
            <a:off x="10507206" y="920160"/>
            <a:ext cx="482031" cy="445033"/>
          </a:xfrm>
          <a:prstGeom prst="rect">
            <a:avLst/>
          </a:prstGeom>
        </p:spPr>
      </p:pic>
      <p:grpSp>
        <p:nvGrpSpPr>
          <p:cNvPr id="66" name="组合 65"/>
          <p:cNvGrpSpPr/>
          <p:nvPr/>
        </p:nvGrpSpPr>
        <p:grpSpPr>
          <a:xfrm>
            <a:off x="598641" y="3543055"/>
            <a:ext cx="1891025" cy="1209291"/>
            <a:chOff x="392658" y="3679279"/>
            <a:chExt cx="1466266" cy="937662"/>
          </a:xfrm>
        </p:grpSpPr>
        <p:grpSp>
          <p:nvGrpSpPr>
            <p:cNvPr id="23" name="组合 22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42" name="云形 41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云形 42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pic>
        <p:nvPicPr>
          <p:cNvPr id="80" name="图片 7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538" y="2488701"/>
            <a:ext cx="2551261" cy="558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0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0" y="-191814"/>
            <a:ext cx="12895093" cy="7946844"/>
            <a:chOff x="0" y="-221063"/>
            <a:chExt cx="12895093" cy="7946844"/>
          </a:xfrm>
        </p:grpSpPr>
        <p:sp>
          <p:nvSpPr>
            <p:cNvPr id="35" name="矩形 3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9AD6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44150" y="-221063"/>
              <a:ext cx="12750943" cy="7946844"/>
              <a:chOff x="2627224" y="-795141"/>
              <a:chExt cx="10013806" cy="704078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2627224" y="-599283"/>
                <a:ext cx="5758249" cy="5957676"/>
              </a:xfrm>
              <a:prstGeom prst="rect">
                <a:avLst/>
              </a:prstGeom>
              <a:blipFill dpi="0" rotWithShape="1">
                <a:blip r:embed="rId3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 rot="10601959">
                <a:off x="6872592" y="-795141"/>
                <a:ext cx="5768438" cy="7040780"/>
              </a:xfrm>
              <a:prstGeom prst="rect">
                <a:avLst/>
              </a:prstGeom>
              <a:blipFill dpi="0" rotWithShape="1">
                <a:blip r:embed="rId4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0" y="5207212"/>
            <a:ext cx="12523845" cy="1647370"/>
            <a:chOff x="0" y="5207212"/>
            <a:chExt cx="12523845" cy="164737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07212"/>
              <a:ext cx="6427845" cy="164737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207212"/>
              <a:ext cx="6427845" cy="1647370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2538810" y="549920"/>
            <a:ext cx="7443321" cy="4759928"/>
            <a:chOff x="2516470" y="548138"/>
            <a:chExt cx="7443321" cy="4759928"/>
          </a:xfrm>
        </p:grpSpPr>
        <p:sp>
          <p:nvSpPr>
            <p:cNvPr id="43" name="云形 42"/>
            <p:cNvSpPr/>
            <p:nvPr/>
          </p:nvSpPr>
          <p:spPr>
            <a:xfrm>
              <a:off x="2516470" y="548138"/>
              <a:ext cx="7443321" cy="4759928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云形 43"/>
            <p:cNvSpPr/>
            <p:nvPr/>
          </p:nvSpPr>
          <p:spPr>
            <a:xfrm>
              <a:off x="2922743" y="818421"/>
              <a:ext cx="6658840" cy="4258256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296" y="2352976"/>
            <a:ext cx="1112666" cy="111266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3" y="409641"/>
            <a:ext cx="2981702" cy="4020157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477890" y="2099342"/>
            <a:ext cx="5236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FFC52F"/>
                </a:solidFill>
                <a:cs typeface="+mn-ea"/>
                <a:sym typeface="+mn-lt"/>
              </a:rPr>
              <a:t>智能风扇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10015028" y="1176315"/>
            <a:ext cx="1633494" cy="1044603"/>
            <a:chOff x="8985779" y="3960837"/>
            <a:chExt cx="2199915" cy="1406823"/>
          </a:xfrm>
        </p:grpSpPr>
        <p:sp>
          <p:nvSpPr>
            <p:cNvPr id="55" name="云形 54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云形 56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00241" y="4100557"/>
            <a:ext cx="1891025" cy="1209291"/>
            <a:chOff x="392658" y="3679279"/>
            <a:chExt cx="1466266" cy="937662"/>
          </a:xfrm>
        </p:grpSpPr>
        <p:grpSp>
          <p:nvGrpSpPr>
            <p:cNvPr id="61" name="组合 60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63" name="云形 62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云形 63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grpSp>
        <p:nvGrpSpPr>
          <p:cNvPr id="69" name="组合 68"/>
          <p:cNvGrpSpPr/>
          <p:nvPr/>
        </p:nvGrpSpPr>
        <p:grpSpPr>
          <a:xfrm>
            <a:off x="9086116" y="4735242"/>
            <a:ext cx="1133322" cy="724748"/>
            <a:chOff x="8985779" y="3960837"/>
            <a:chExt cx="2199915" cy="1406823"/>
          </a:xfrm>
        </p:grpSpPr>
        <p:sp>
          <p:nvSpPr>
            <p:cNvPr id="70" name="云形 69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云形 70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483510" y="4129548"/>
            <a:ext cx="351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和你的</a:t>
            </a:r>
            <a:r>
              <a:rPr lang="zh-CN" altLang="en-US" b="1"/>
              <a:t>伙伴一起探究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750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智能风扇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95398" y="1251161"/>
            <a:ext cx="100914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E47100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实现效果</a:t>
            </a:r>
            <a:r>
              <a:rPr lang="zh-CN" altLang="en-US" sz="2000" dirty="0">
                <a:solidFill>
                  <a:srgbClr val="E471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zh-CN" altLang="en-US" sz="2000" dirty="0"/>
              <a:t>运动传感器检测到人的时候风扇旋转。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360" y="1929651"/>
            <a:ext cx="6704982" cy="42787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360" y="2599486"/>
            <a:ext cx="19716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智能风扇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95398" y="1251161"/>
            <a:ext cx="100914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E47100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STEP1</a:t>
            </a:r>
            <a:r>
              <a:rPr lang="zh-CN" altLang="en-US" sz="2000" dirty="0">
                <a:solidFill>
                  <a:srgbClr val="E471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zh-CN" altLang="en-US" sz="2000" dirty="0"/>
              <a:t>把按钮风扇中使用的按钮模块换为旋钮模块。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599" y="1651271"/>
            <a:ext cx="7566901" cy="48287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599" y="2481791"/>
            <a:ext cx="19716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智能风扇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95399" y="1251161"/>
            <a:ext cx="93048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E47100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STEP2</a:t>
            </a:r>
            <a:r>
              <a:rPr lang="zh-CN" altLang="en-US" sz="2000" b="1" dirty="0">
                <a:solidFill>
                  <a:srgbClr val="E47100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：</a:t>
            </a:r>
            <a:r>
              <a:rPr lang="zh-CN" altLang="en-US" sz="2000" dirty="0"/>
              <a:t>通过读取数字引脚</a:t>
            </a:r>
            <a:r>
              <a:rPr lang="en-US" altLang="zh-CN" sz="2000" dirty="0" err="1"/>
              <a:t>P0</a:t>
            </a:r>
            <a:r>
              <a:rPr lang="zh-CN" altLang="en-US" sz="2000" dirty="0"/>
              <a:t>的值来判断运动传感器的数字信号数值。 </a:t>
            </a:r>
            <a:endParaRPr lang="zh-CN" altLang="en-US" sz="2000" dirty="0">
              <a:solidFill>
                <a:srgbClr val="E471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733" y="1814813"/>
            <a:ext cx="6620933" cy="47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智能风扇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272689" y="1298603"/>
            <a:ext cx="99433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E47100"/>
                </a:solidFill>
                <a:latin typeface="Century Gothic" panose="020B0502020202020204" pitchFamily="34" charset="0"/>
              </a:rPr>
              <a:t>STEP3</a:t>
            </a:r>
            <a:r>
              <a:rPr lang="zh-CN" altLang="en-US" sz="2000" dirty="0">
                <a:solidFill>
                  <a:srgbClr val="E471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zh-CN" altLang="en-US" sz="2000" dirty="0"/>
              <a:t>当运动传感器检测到有人经过时，风扇旋转；没有人经过时，风扇关闭。需要用到的指令为：“如果</a:t>
            </a:r>
            <a:r>
              <a:rPr lang="en-US" altLang="zh-CN" sz="2000" dirty="0"/>
              <a:t>—</a:t>
            </a:r>
            <a:r>
              <a:rPr lang="zh-CN" altLang="en-US" sz="2000" dirty="0"/>
              <a:t>否则”。</a:t>
            </a:r>
            <a:endParaRPr lang="zh-CN" altLang="en-US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56" y="2006489"/>
            <a:ext cx="3989583" cy="45191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406" y="2006489"/>
            <a:ext cx="6645832" cy="451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1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0" y="-191814"/>
            <a:ext cx="12895093" cy="7946844"/>
            <a:chOff x="0" y="-221063"/>
            <a:chExt cx="12895093" cy="7946844"/>
          </a:xfrm>
        </p:grpSpPr>
        <p:sp>
          <p:nvSpPr>
            <p:cNvPr id="35" name="矩形 3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9AD6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44150" y="-221063"/>
              <a:ext cx="12750943" cy="7946844"/>
              <a:chOff x="2627224" y="-795141"/>
              <a:chExt cx="10013806" cy="704078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2627224" y="-599283"/>
                <a:ext cx="5758249" cy="5957676"/>
              </a:xfrm>
              <a:prstGeom prst="rect">
                <a:avLst/>
              </a:prstGeom>
              <a:blipFill dpi="0" rotWithShape="1">
                <a:blip r:embed="rId3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 rot="10601959">
                <a:off x="6872592" y="-795141"/>
                <a:ext cx="5768438" cy="7040780"/>
              </a:xfrm>
              <a:prstGeom prst="rect">
                <a:avLst/>
              </a:prstGeom>
              <a:blipFill dpi="0" rotWithShape="1">
                <a:blip r:embed="rId4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0" y="5207212"/>
            <a:ext cx="12523845" cy="1647370"/>
            <a:chOff x="0" y="5207212"/>
            <a:chExt cx="12523845" cy="164737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07212"/>
              <a:ext cx="6427845" cy="164737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207212"/>
              <a:ext cx="6427845" cy="1647370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2538810" y="549920"/>
            <a:ext cx="7443321" cy="4759928"/>
            <a:chOff x="2516470" y="548138"/>
            <a:chExt cx="7443321" cy="4759928"/>
          </a:xfrm>
        </p:grpSpPr>
        <p:sp>
          <p:nvSpPr>
            <p:cNvPr id="43" name="云形 42"/>
            <p:cNvSpPr/>
            <p:nvPr/>
          </p:nvSpPr>
          <p:spPr>
            <a:xfrm>
              <a:off x="2516470" y="548138"/>
              <a:ext cx="7443321" cy="4759928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云形 43"/>
            <p:cNvSpPr/>
            <p:nvPr/>
          </p:nvSpPr>
          <p:spPr>
            <a:xfrm>
              <a:off x="2922743" y="818421"/>
              <a:ext cx="6658840" cy="4258256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296" y="2352976"/>
            <a:ext cx="1112666" cy="111266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3" y="409641"/>
            <a:ext cx="2981702" cy="4020157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493015" y="1519658"/>
            <a:ext cx="52362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FFC52F"/>
                </a:solidFill>
                <a:cs typeface="+mn-ea"/>
                <a:sym typeface="+mn-lt"/>
              </a:rPr>
              <a:t>运动传感器控制舵机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10015028" y="1176315"/>
            <a:ext cx="1633494" cy="1044603"/>
            <a:chOff x="8985779" y="3960837"/>
            <a:chExt cx="2199915" cy="1406823"/>
          </a:xfrm>
        </p:grpSpPr>
        <p:sp>
          <p:nvSpPr>
            <p:cNvPr id="55" name="云形 54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云形 56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00241" y="4100557"/>
            <a:ext cx="1891025" cy="1209291"/>
            <a:chOff x="392658" y="3679279"/>
            <a:chExt cx="1466266" cy="937662"/>
          </a:xfrm>
        </p:grpSpPr>
        <p:grpSp>
          <p:nvGrpSpPr>
            <p:cNvPr id="61" name="组合 60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63" name="云形 62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云形 63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grpSp>
        <p:nvGrpSpPr>
          <p:cNvPr id="69" name="组合 68"/>
          <p:cNvGrpSpPr/>
          <p:nvPr/>
        </p:nvGrpSpPr>
        <p:grpSpPr>
          <a:xfrm>
            <a:off x="9086116" y="4735242"/>
            <a:ext cx="1133322" cy="724748"/>
            <a:chOff x="8985779" y="3960837"/>
            <a:chExt cx="2199915" cy="1406823"/>
          </a:xfrm>
        </p:grpSpPr>
        <p:sp>
          <p:nvSpPr>
            <p:cNvPr id="70" name="云形 69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云形 70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483510" y="4129548"/>
            <a:ext cx="351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和你的伙伴一起完成</a:t>
            </a:r>
          </a:p>
        </p:txBody>
      </p:sp>
    </p:spTree>
    <p:extLst>
      <p:ext uri="{BB962C8B-B14F-4D97-AF65-F5344CB8AC3E}">
        <p14:creationId xmlns:p14="http://schemas.microsoft.com/office/powerpoint/2010/main" val="230245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运动传感器控制舵机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382756" y="1179724"/>
            <a:ext cx="98636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实现功能</a:t>
            </a:r>
            <a:r>
              <a:rPr lang="en-US" altLang="zh-CN" sz="2000" b="1" dirty="0"/>
              <a:t>:</a:t>
            </a:r>
          </a:p>
          <a:p>
            <a:r>
              <a:rPr lang="zh-CN" altLang="en-US" sz="2000" dirty="0"/>
              <a:t>当运动传感器检测到有人经过时，舵机转动</a:t>
            </a:r>
            <a:r>
              <a:rPr lang="en-US" altLang="zh-CN" sz="2000" dirty="0"/>
              <a:t>0°</a:t>
            </a:r>
            <a:r>
              <a:rPr lang="zh-CN" altLang="en-US" sz="2000" dirty="0"/>
              <a:t>，否则，舵机旋转</a:t>
            </a:r>
            <a:r>
              <a:rPr lang="en-US" altLang="zh-CN" sz="2000" dirty="0"/>
              <a:t>100°</a:t>
            </a:r>
            <a:endParaRPr lang="zh-CN" altLang="en-US" sz="2000" dirty="0"/>
          </a:p>
        </p:txBody>
      </p:sp>
      <p:pic>
        <p:nvPicPr>
          <p:cNvPr id="3" name="4432cd621467735bf4402f3435d8df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67254" y="1887610"/>
            <a:ext cx="2838727" cy="497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1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2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95399" y="1251161"/>
            <a:ext cx="108966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E47100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STEP1</a:t>
            </a:r>
            <a:r>
              <a:rPr lang="zh-CN" altLang="en-US" sz="2000" dirty="0">
                <a:solidFill>
                  <a:srgbClr val="E471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把舵机接到扩展板</a:t>
            </a:r>
            <a:r>
              <a:rPr lang="en-US" altLang="zh-CN" sz="2000" dirty="0" err="1">
                <a:latin typeface="幼圆" panose="02010509060101010101" pitchFamily="49" charset="-122"/>
                <a:ea typeface="幼圆" panose="02010509060101010101" pitchFamily="49" charset="-122"/>
              </a:rPr>
              <a:t>P0</a:t>
            </a: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号接口上，把按钮模块（运动传感器）接到扩展板</a:t>
            </a:r>
            <a:r>
              <a:rPr lang="en-US" altLang="zh-CN" sz="2000" dirty="0" err="1">
                <a:latin typeface="幼圆" panose="02010509060101010101" pitchFamily="49" charset="-122"/>
                <a:ea typeface="幼圆" panose="02010509060101010101" pitchFamily="49" charset="-122"/>
              </a:rPr>
              <a:t>P1</a:t>
            </a: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号接口上。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按钮控制舵机</a:t>
            </a:r>
          </a:p>
        </p:txBody>
      </p:sp>
      <p:pic>
        <p:nvPicPr>
          <p:cNvPr id="10" name="图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16607"/>
            <a:ext cx="8250168" cy="4378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430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306556" y="105325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 err="1">
                <a:solidFill>
                  <a:srgbClr val="E47100"/>
                </a:solidFill>
                <a:latin typeface="Century Gothic" panose="020B0502020202020204" pitchFamily="34" charset="0"/>
              </a:rPr>
              <a:t>STEP3</a:t>
            </a:r>
            <a:r>
              <a:rPr lang="zh-CN" altLang="en-US" sz="2000" dirty="0">
                <a:solidFill>
                  <a:srgbClr val="E471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：编写程序 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按钮控制舵机</a:t>
            </a:r>
          </a:p>
        </p:txBody>
      </p:sp>
      <p:sp>
        <p:nvSpPr>
          <p:cNvPr id="3" name="矩形 2"/>
          <p:cNvSpPr/>
          <p:nvPr/>
        </p:nvSpPr>
        <p:spPr>
          <a:xfrm>
            <a:off x="1519236" y="1413415"/>
            <a:ext cx="10672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数字读取引脚读取</a:t>
            </a:r>
            <a:r>
              <a:rPr lang="en-US" altLang="zh-CN" dirty="0" err="1"/>
              <a:t>P0</a:t>
            </a:r>
            <a:r>
              <a:rPr lang="zh-CN" altLang="en-US" dirty="0"/>
              <a:t>引脚连接的运动传感器的数字信号数值，将读取数字引脚</a:t>
            </a:r>
            <a:r>
              <a:rPr lang="en-US" altLang="zh-CN" dirty="0"/>
              <a:t>[</a:t>
            </a:r>
            <a:r>
              <a:rPr lang="en-US" altLang="zh-CN" dirty="0" err="1"/>
              <a:t>P0</a:t>
            </a:r>
            <a:r>
              <a:rPr lang="en-US" altLang="zh-CN" dirty="0"/>
              <a:t>]</a:t>
            </a:r>
            <a:r>
              <a:rPr lang="zh-CN" altLang="en-US" dirty="0"/>
              <a:t>拖到脚本区。</a:t>
            </a:r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1081885" y="2142910"/>
            <a:ext cx="10933903" cy="451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4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306556" y="105325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 err="1">
                <a:solidFill>
                  <a:srgbClr val="E47100"/>
                </a:solidFill>
                <a:latin typeface="Century Gothic" panose="020B0502020202020204" pitchFamily="34" charset="0"/>
              </a:rPr>
              <a:t>STEP3</a:t>
            </a:r>
            <a:r>
              <a:rPr lang="zh-CN" altLang="en-US" sz="2000" dirty="0">
                <a:solidFill>
                  <a:srgbClr val="E471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：编写程序 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1306555" y="1388014"/>
            <a:ext cx="10284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当运动传感器检测到有人经过时，实现舵机转动</a:t>
            </a:r>
            <a:r>
              <a:rPr lang="en-US" altLang="zh-CN" dirty="0"/>
              <a:t>0°</a:t>
            </a:r>
            <a:r>
              <a:rPr lang="zh-CN" altLang="en-US" dirty="0"/>
              <a:t>；否则，舵机旋转</a:t>
            </a:r>
            <a:r>
              <a:rPr lang="en-US" altLang="zh-CN" dirty="0"/>
              <a:t>100°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需要用到的指令为：如果</a:t>
            </a:r>
            <a:r>
              <a:rPr lang="en-US" altLang="zh-CN" dirty="0"/>
              <a:t>--</a:t>
            </a:r>
            <a:r>
              <a:rPr lang="zh-CN" altLang="en-US" dirty="0"/>
              <a:t>否则。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按钮控制舵机</a:t>
            </a:r>
          </a:p>
        </p:txBody>
      </p:sp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851095" y="2034345"/>
            <a:ext cx="7989844" cy="46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6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812384" y="1028944"/>
            <a:ext cx="7885603" cy="5042763"/>
            <a:chOff x="2516470" y="548138"/>
            <a:chExt cx="7443321" cy="4759928"/>
          </a:xfrm>
        </p:grpSpPr>
        <p:sp>
          <p:nvSpPr>
            <p:cNvPr id="40" name="云形 39"/>
            <p:cNvSpPr/>
            <p:nvPr/>
          </p:nvSpPr>
          <p:spPr>
            <a:xfrm>
              <a:off x="2516470" y="548138"/>
              <a:ext cx="7443321" cy="4759928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云形 40"/>
            <p:cNvSpPr/>
            <p:nvPr/>
          </p:nvSpPr>
          <p:spPr>
            <a:xfrm>
              <a:off x="2922743" y="818421"/>
              <a:ext cx="6658840" cy="4258256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91844" y="5660115"/>
            <a:ext cx="1430728" cy="914936"/>
            <a:chOff x="392658" y="3679279"/>
            <a:chExt cx="1466266" cy="937662"/>
          </a:xfrm>
        </p:grpSpPr>
        <p:grpSp>
          <p:nvGrpSpPr>
            <p:cNvPr id="24" name="组合 23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26" name="云形 25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云形 26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848933" y="5831865"/>
            <a:ext cx="844400" cy="539985"/>
            <a:chOff x="1281153" y="5632171"/>
            <a:chExt cx="1466266" cy="937662"/>
          </a:xfrm>
        </p:grpSpPr>
        <p:sp>
          <p:nvSpPr>
            <p:cNvPr id="52" name="云形 51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云形 52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075" y="1095989"/>
            <a:ext cx="5045617" cy="504561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53857" y="2970972"/>
            <a:ext cx="451162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cs typeface="+mn-ea"/>
                <a:sym typeface="+mn-lt"/>
              </a:rPr>
              <a:t>你还记得智能家居吗？</a:t>
            </a:r>
          </a:p>
          <a:p>
            <a:r>
              <a:rPr lang="zh-CN" altLang="en-US" sz="3600" dirty="0">
                <a:cs typeface="+mn-ea"/>
                <a:sym typeface="+mn-lt"/>
              </a:rPr>
              <a:t>请说说你对它的理解。</a:t>
            </a:r>
          </a:p>
        </p:txBody>
      </p:sp>
    </p:spTree>
    <p:extLst>
      <p:ext uri="{BB962C8B-B14F-4D97-AF65-F5344CB8AC3E}">
        <p14:creationId xmlns:p14="http://schemas.microsoft.com/office/powerpoint/2010/main" val="374897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382756" y="976428"/>
            <a:ext cx="102323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实验器材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智能家居项目</a:t>
            </a: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2597151" y="1276483"/>
            <a:ext cx="4775062" cy="549629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213" y="1276483"/>
            <a:ext cx="1634050" cy="20696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213" y="3346166"/>
            <a:ext cx="1634050" cy="2070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6263" y="1261952"/>
            <a:ext cx="1354212" cy="20711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6263" y="3333100"/>
            <a:ext cx="1360152" cy="236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5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0" y="-191814"/>
            <a:ext cx="12895093" cy="7946844"/>
            <a:chOff x="0" y="-221063"/>
            <a:chExt cx="12895093" cy="7946844"/>
          </a:xfrm>
        </p:grpSpPr>
        <p:sp>
          <p:nvSpPr>
            <p:cNvPr id="35" name="矩形 3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9AD6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44150" y="-221063"/>
              <a:ext cx="12750943" cy="7946844"/>
              <a:chOff x="2627224" y="-795141"/>
              <a:chExt cx="10013806" cy="704078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2627224" y="-599283"/>
                <a:ext cx="5758249" cy="5957676"/>
              </a:xfrm>
              <a:prstGeom prst="rect">
                <a:avLst/>
              </a:prstGeom>
              <a:blipFill dpi="0" rotWithShape="1">
                <a:blip r:embed="rId3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 rot="10601959">
                <a:off x="6872592" y="-795141"/>
                <a:ext cx="5768438" cy="7040780"/>
              </a:xfrm>
              <a:prstGeom prst="rect">
                <a:avLst/>
              </a:prstGeom>
              <a:blipFill dpi="0" rotWithShape="1">
                <a:blip r:embed="rId4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0" y="5207212"/>
            <a:ext cx="12523845" cy="1647370"/>
            <a:chOff x="0" y="5207212"/>
            <a:chExt cx="12523845" cy="164737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07212"/>
              <a:ext cx="6427845" cy="164737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207212"/>
              <a:ext cx="6427845" cy="1647370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2538810" y="549920"/>
            <a:ext cx="7443321" cy="4759928"/>
            <a:chOff x="2516470" y="548138"/>
            <a:chExt cx="7443321" cy="4759928"/>
          </a:xfrm>
        </p:grpSpPr>
        <p:sp>
          <p:nvSpPr>
            <p:cNvPr id="43" name="云形 42"/>
            <p:cNvSpPr/>
            <p:nvPr/>
          </p:nvSpPr>
          <p:spPr>
            <a:xfrm>
              <a:off x="2516470" y="548138"/>
              <a:ext cx="7443321" cy="4759928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云形 43"/>
            <p:cNvSpPr/>
            <p:nvPr/>
          </p:nvSpPr>
          <p:spPr>
            <a:xfrm>
              <a:off x="2922743" y="818421"/>
              <a:ext cx="6658840" cy="4258256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296" y="2352976"/>
            <a:ext cx="1112666" cy="111266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3" y="409641"/>
            <a:ext cx="2981702" cy="4020157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493015" y="1589049"/>
            <a:ext cx="52362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FFC52F"/>
                </a:solidFill>
                <a:cs typeface="+mn-ea"/>
                <a:sym typeface="+mn-lt"/>
              </a:rPr>
              <a:t>声音控制</a:t>
            </a:r>
            <a:endParaRPr lang="en-US" altLang="zh-CN" sz="7200" dirty="0">
              <a:solidFill>
                <a:srgbClr val="FFC52F"/>
              </a:solidFill>
              <a:cs typeface="+mn-ea"/>
              <a:sym typeface="+mn-lt"/>
            </a:endParaRPr>
          </a:p>
          <a:p>
            <a:pPr algn="ctr"/>
            <a:r>
              <a:rPr lang="zh-CN" altLang="en-US" sz="7200" dirty="0">
                <a:solidFill>
                  <a:srgbClr val="FFC52F"/>
                </a:solidFill>
                <a:cs typeface="+mn-ea"/>
                <a:sym typeface="+mn-lt"/>
              </a:rPr>
              <a:t>彩虹灯带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10015028" y="1176315"/>
            <a:ext cx="1633494" cy="1044603"/>
            <a:chOff x="8985779" y="3960837"/>
            <a:chExt cx="2199915" cy="1406823"/>
          </a:xfrm>
        </p:grpSpPr>
        <p:sp>
          <p:nvSpPr>
            <p:cNvPr id="55" name="云形 54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云形 56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00241" y="4100557"/>
            <a:ext cx="1891025" cy="1209291"/>
            <a:chOff x="392658" y="3679279"/>
            <a:chExt cx="1466266" cy="937662"/>
          </a:xfrm>
        </p:grpSpPr>
        <p:grpSp>
          <p:nvGrpSpPr>
            <p:cNvPr id="61" name="组合 60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63" name="云形 62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云形 63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grpSp>
        <p:nvGrpSpPr>
          <p:cNvPr id="69" name="组合 68"/>
          <p:cNvGrpSpPr/>
          <p:nvPr/>
        </p:nvGrpSpPr>
        <p:grpSpPr>
          <a:xfrm>
            <a:off x="9086116" y="4735242"/>
            <a:ext cx="1133322" cy="724748"/>
            <a:chOff x="8985779" y="3960837"/>
            <a:chExt cx="2199915" cy="1406823"/>
          </a:xfrm>
        </p:grpSpPr>
        <p:sp>
          <p:nvSpPr>
            <p:cNvPr id="70" name="云形 69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云形 70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483510" y="4129548"/>
            <a:ext cx="351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和你的伙伴一起完成</a:t>
            </a:r>
          </a:p>
        </p:txBody>
      </p:sp>
    </p:spTree>
    <p:extLst>
      <p:ext uri="{BB962C8B-B14F-4D97-AF65-F5344CB8AC3E}">
        <p14:creationId xmlns:p14="http://schemas.microsoft.com/office/powerpoint/2010/main" val="323348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声音控制彩虹灯带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823930" y="1043330"/>
            <a:ext cx="10265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实现功能：</a:t>
            </a:r>
            <a:endParaRPr lang="en-US" altLang="zh-CN" b="1" dirty="0">
              <a:solidFill>
                <a:srgbClr val="4444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最初灯带为熄灭状态，当发出声音时，点亮炫彩灯带，当没有声音时，炫彩灯带熄灭。</a:t>
            </a:r>
            <a:endParaRPr lang="zh-CN" altLang="en-US" b="0" i="0" dirty="0">
              <a:solidFill>
                <a:srgbClr val="44444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825c8127ac39f37376ff8b6cd481404d">
            <a:hlinkClick r:id="" action="ppaction://media"/>
            <a:extLst>
              <a:ext uri="{FF2B5EF4-FFF2-40B4-BE49-F238E27FC236}">
                <a16:creationId xmlns="" xmlns:a16="http://schemas.microsoft.com/office/drawing/2014/main" id="{D354EE63-EA86-47B2-7F55-21654F0ADC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1095" y="1689661"/>
            <a:ext cx="6891119" cy="516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7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按钮控制</a:t>
            </a:r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LED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灯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95398" y="1251161"/>
            <a:ext cx="100914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E47100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STEP1</a:t>
            </a:r>
            <a:r>
              <a:rPr lang="zh-CN" altLang="en-US" sz="2000" dirty="0">
                <a:solidFill>
                  <a:srgbClr val="E471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zh-CN" altLang="en-US" sz="2000" dirty="0"/>
              <a:t>彩灯连接引脚保持不变，将声音传感器连接到</a:t>
            </a:r>
            <a:r>
              <a:rPr lang="en-US" altLang="zh-CN" sz="2000" dirty="0" err="1"/>
              <a:t>P1</a:t>
            </a:r>
            <a:r>
              <a:rPr lang="zh-CN" altLang="en-US" sz="2000" dirty="0"/>
              <a:t>引脚。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970" y="1804204"/>
            <a:ext cx="4974773" cy="495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6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按钮控制</a:t>
            </a:r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LED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灯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95399" y="1251161"/>
            <a:ext cx="105591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E47100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STEP2</a:t>
            </a:r>
            <a:r>
              <a:rPr lang="zh-CN" altLang="en-US" sz="2000" b="1" dirty="0">
                <a:solidFill>
                  <a:srgbClr val="E47100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：</a:t>
            </a:r>
            <a:r>
              <a:rPr lang="zh-CN" altLang="en-US" sz="2000" dirty="0"/>
              <a:t>单击“</a:t>
            </a:r>
            <a:r>
              <a:rPr lang="en-US" altLang="zh-CN" sz="2000" dirty="0"/>
              <a:t>micro: bit”</a:t>
            </a:r>
            <a:r>
              <a:rPr lang="zh-CN" altLang="en-US" sz="2000" dirty="0"/>
              <a:t>模块，选择“读取模拟引脚</a:t>
            </a:r>
            <a:r>
              <a:rPr lang="en-US" altLang="zh-CN" sz="2000" dirty="0" err="1"/>
              <a:t>P0</a:t>
            </a:r>
            <a:r>
              <a:rPr lang="en-US" altLang="zh-CN" sz="2000" dirty="0"/>
              <a:t>”</a:t>
            </a:r>
            <a:r>
              <a:rPr lang="zh-CN" altLang="en-US" sz="2000" dirty="0"/>
              <a:t>指令，将</a:t>
            </a:r>
            <a:r>
              <a:rPr lang="en-US" altLang="zh-CN" sz="2000" dirty="0" err="1"/>
              <a:t>P0</a:t>
            </a:r>
            <a:r>
              <a:rPr lang="zh-CN" altLang="en-US" sz="2000" dirty="0"/>
              <a:t>改为</a:t>
            </a:r>
            <a:r>
              <a:rPr lang="en-US" altLang="zh-CN" sz="2000" dirty="0" err="1"/>
              <a:t>P1</a:t>
            </a:r>
            <a:r>
              <a:rPr lang="zh-CN" altLang="en-US" sz="2000" dirty="0"/>
              <a:t>，并拖到脚本区。</a:t>
            </a:r>
            <a:endParaRPr lang="zh-CN" altLang="en-US" sz="2000" dirty="0">
              <a:solidFill>
                <a:srgbClr val="E471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856" y="1959047"/>
            <a:ext cx="8905544" cy="45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0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306556" y="105325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 err="1">
                <a:solidFill>
                  <a:srgbClr val="E47100"/>
                </a:solidFill>
                <a:latin typeface="Century Gothic" panose="020B0502020202020204" pitchFamily="34" charset="0"/>
              </a:rPr>
              <a:t>STEP3</a:t>
            </a:r>
            <a:r>
              <a:rPr lang="zh-CN" altLang="en-US" sz="2000" dirty="0">
                <a:solidFill>
                  <a:srgbClr val="E471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：编写程序 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1306555" y="1388014"/>
            <a:ext cx="10284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当发出声音时，点亮炫彩灯带，当没有声音时，炫彩灯带熄灭。</a:t>
            </a:r>
          </a:p>
          <a:p>
            <a:r>
              <a:rPr lang="zh-CN" altLang="en-US" dirty="0"/>
              <a:t>需要用到的指令为：如果</a:t>
            </a:r>
            <a:r>
              <a:rPr lang="en-US" altLang="zh-CN" dirty="0"/>
              <a:t>--</a:t>
            </a:r>
            <a:r>
              <a:rPr lang="zh-CN" altLang="en-US" dirty="0"/>
              <a:t>否则。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按钮控制舵机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89C44A8E-5B1F-9000-1554-EFBA43361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5" y="2034345"/>
            <a:ext cx="6946857" cy="441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306555" y="1053252"/>
            <a:ext cx="1023230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b="1" dirty="0"/>
              <a:t>实现功能</a:t>
            </a:r>
          </a:p>
          <a:p>
            <a:pPr>
              <a:lnSpc>
                <a:spcPct val="200000"/>
              </a:lnSpc>
            </a:pPr>
            <a:r>
              <a:rPr lang="en-US" altLang="zh-CN" sz="3200" dirty="0"/>
              <a:t>1.</a:t>
            </a:r>
            <a:r>
              <a:rPr lang="zh-CN" altLang="en-US" sz="3200" dirty="0"/>
              <a:t>运动传感器检测到人的时候</a:t>
            </a:r>
            <a:r>
              <a:rPr lang="en-US" altLang="zh-CN" sz="3200" dirty="0"/>
              <a:t>LED</a:t>
            </a:r>
            <a:r>
              <a:rPr lang="zh-CN" altLang="en-US" sz="3200" dirty="0"/>
              <a:t>灯点亮。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en-US" altLang="zh-CN" sz="3200" dirty="0"/>
              <a:t>2.</a:t>
            </a:r>
            <a:r>
              <a:rPr lang="zh-CN" altLang="en-US" sz="3200" dirty="0"/>
              <a:t>运动传感器检测到人的时候风扇旋转。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en-US" altLang="zh-CN" sz="3200" dirty="0"/>
              <a:t>3.</a:t>
            </a:r>
            <a:r>
              <a:rPr lang="zh-CN" altLang="en-US" sz="3200" dirty="0"/>
              <a:t>运动传感器检测到人的时候自动门打开。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en-US" altLang="zh-CN" sz="3200" dirty="0"/>
              <a:t>4.</a:t>
            </a:r>
            <a:r>
              <a:rPr lang="zh-CN" altLang="en-US" sz="3200" dirty="0"/>
              <a:t>声音传感器检测到人的时候彩虹灯带点亮。</a:t>
            </a:r>
            <a:endParaRPr lang="en-US" altLang="zh-CN" sz="3200" dirty="0"/>
          </a:p>
          <a:p>
            <a:endParaRPr lang="zh-CN" altLang="en-US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智能家居</a:t>
            </a:r>
          </a:p>
        </p:txBody>
      </p:sp>
    </p:spTree>
    <p:extLst>
      <p:ext uri="{BB962C8B-B14F-4D97-AF65-F5344CB8AC3E}">
        <p14:creationId xmlns:p14="http://schemas.microsoft.com/office/powerpoint/2010/main" val="372144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382756" y="976428"/>
            <a:ext cx="102323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程序代码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智能家居项目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997" y="972781"/>
            <a:ext cx="3953689" cy="57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0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382756" y="976428"/>
            <a:ext cx="102323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连接示意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智能家居项目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969" y="972781"/>
            <a:ext cx="7593874" cy="569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智能家居</a:t>
            </a:r>
          </a:p>
        </p:txBody>
      </p:sp>
      <p:pic>
        <p:nvPicPr>
          <p:cNvPr id="2" name="825c8127ac39f37376ff8b6cd481404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9088" y="885825"/>
            <a:ext cx="7973675" cy="5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3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10491844" y="5660115"/>
            <a:ext cx="1430728" cy="914936"/>
            <a:chOff x="392658" y="3679279"/>
            <a:chExt cx="1466266" cy="937662"/>
          </a:xfrm>
        </p:grpSpPr>
        <p:grpSp>
          <p:nvGrpSpPr>
            <p:cNvPr id="24" name="组合 23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26" name="云形 25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云形 26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848933" y="5831865"/>
            <a:ext cx="844400" cy="539985"/>
            <a:chOff x="1281153" y="5632171"/>
            <a:chExt cx="1466266" cy="937662"/>
          </a:xfrm>
        </p:grpSpPr>
        <p:sp>
          <p:nvSpPr>
            <p:cNvPr id="52" name="云形 51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云形 52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" name="文本框 3"/>
          <p:cNvSpPr txBox="1"/>
          <p:nvPr/>
        </p:nvSpPr>
        <p:spPr>
          <a:xfrm>
            <a:off x="3233678" y="2967335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dirty="0" smtClean="0"/>
              <a:t>自行添加相关视频</a:t>
            </a:r>
            <a:endParaRPr lang="zh-CN" altLang="en-US" sz="5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 smtClean="0">
                <a:latin typeface="+mn-lt"/>
                <a:ea typeface="+mn-ea"/>
                <a:cs typeface="+mn-ea"/>
                <a:sym typeface="+mn-lt"/>
              </a:rPr>
              <a:t>智能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家居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13" name="云形 12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14" name="云形 13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11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0" y="-191814"/>
            <a:ext cx="12895093" cy="7946844"/>
            <a:chOff x="0" y="-221063"/>
            <a:chExt cx="12895093" cy="7946844"/>
          </a:xfrm>
        </p:grpSpPr>
        <p:sp>
          <p:nvSpPr>
            <p:cNvPr id="35" name="矩形 3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9AD6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44150" y="-221063"/>
              <a:ext cx="12750943" cy="7946844"/>
              <a:chOff x="2627224" y="-795141"/>
              <a:chExt cx="10013806" cy="704078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2627224" y="-599283"/>
                <a:ext cx="5758249" cy="5957676"/>
              </a:xfrm>
              <a:prstGeom prst="rect">
                <a:avLst/>
              </a:prstGeom>
              <a:blipFill dpi="0" rotWithShape="1">
                <a:blip r:embed="rId3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 rot="10601959">
                <a:off x="6872592" y="-795141"/>
                <a:ext cx="5768438" cy="7040780"/>
              </a:xfrm>
              <a:prstGeom prst="rect">
                <a:avLst/>
              </a:prstGeom>
              <a:blipFill dpi="0" rotWithShape="1">
                <a:blip r:embed="rId4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0" y="5207212"/>
            <a:ext cx="12523845" cy="1647370"/>
            <a:chOff x="0" y="5207212"/>
            <a:chExt cx="12523845" cy="164737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07212"/>
              <a:ext cx="6427845" cy="164737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207212"/>
              <a:ext cx="6427845" cy="1647370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2538810" y="549920"/>
            <a:ext cx="7443321" cy="4759928"/>
            <a:chOff x="2516470" y="548138"/>
            <a:chExt cx="7443321" cy="4759928"/>
          </a:xfrm>
        </p:grpSpPr>
        <p:sp>
          <p:nvSpPr>
            <p:cNvPr id="43" name="云形 42"/>
            <p:cNvSpPr/>
            <p:nvPr/>
          </p:nvSpPr>
          <p:spPr>
            <a:xfrm>
              <a:off x="2516470" y="548138"/>
              <a:ext cx="7443321" cy="4759928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云形 43"/>
            <p:cNvSpPr/>
            <p:nvPr/>
          </p:nvSpPr>
          <p:spPr>
            <a:xfrm>
              <a:off x="2922743" y="818421"/>
              <a:ext cx="6658840" cy="4258256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296" y="2352976"/>
            <a:ext cx="1112666" cy="111266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3" y="409641"/>
            <a:ext cx="2981702" cy="4020157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142670" y="1956989"/>
            <a:ext cx="5676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FFC52F"/>
                </a:solidFill>
                <a:cs typeface="+mn-ea"/>
                <a:sym typeface="+mn-lt"/>
              </a:rPr>
              <a:t>按钮控制舵机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10015028" y="1176315"/>
            <a:ext cx="1633494" cy="1044603"/>
            <a:chOff x="8985779" y="3960837"/>
            <a:chExt cx="2199915" cy="1406823"/>
          </a:xfrm>
        </p:grpSpPr>
        <p:sp>
          <p:nvSpPr>
            <p:cNvPr id="55" name="云形 54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云形 56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00241" y="4100557"/>
            <a:ext cx="1891025" cy="1209291"/>
            <a:chOff x="392658" y="3679279"/>
            <a:chExt cx="1466266" cy="937662"/>
          </a:xfrm>
        </p:grpSpPr>
        <p:grpSp>
          <p:nvGrpSpPr>
            <p:cNvPr id="61" name="组合 60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63" name="云形 62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云形 63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grpSp>
        <p:nvGrpSpPr>
          <p:cNvPr id="69" name="组合 68"/>
          <p:cNvGrpSpPr/>
          <p:nvPr/>
        </p:nvGrpSpPr>
        <p:grpSpPr>
          <a:xfrm>
            <a:off x="9086116" y="4735242"/>
            <a:ext cx="1133322" cy="724748"/>
            <a:chOff x="8985779" y="3960837"/>
            <a:chExt cx="2199915" cy="1406823"/>
          </a:xfrm>
        </p:grpSpPr>
        <p:sp>
          <p:nvSpPr>
            <p:cNvPr id="70" name="云形 69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云形 70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483510" y="4129548"/>
            <a:ext cx="351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和你的伙伴一起完成</a:t>
            </a:r>
          </a:p>
        </p:txBody>
      </p:sp>
    </p:spTree>
    <p:extLst>
      <p:ext uri="{BB962C8B-B14F-4D97-AF65-F5344CB8AC3E}">
        <p14:creationId xmlns:p14="http://schemas.microsoft.com/office/powerpoint/2010/main" val="375146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95399" y="1251161"/>
            <a:ext cx="108966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E47100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STEP1</a:t>
            </a:r>
            <a:r>
              <a:rPr lang="zh-CN" altLang="en-US" sz="2000" dirty="0">
                <a:solidFill>
                  <a:srgbClr val="E471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把舵机接到扩展板</a:t>
            </a:r>
            <a:r>
              <a:rPr lang="en-US" altLang="zh-CN" sz="2000" dirty="0" err="1">
                <a:latin typeface="幼圆" panose="02010509060101010101" pitchFamily="49" charset="-122"/>
                <a:ea typeface="幼圆" panose="02010509060101010101" pitchFamily="49" charset="-122"/>
              </a:rPr>
              <a:t>P0</a:t>
            </a: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号接口上，把按钮模块（运动传感器）接到扩展板</a:t>
            </a:r>
            <a:r>
              <a:rPr lang="en-US" altLang="zh-CN" sz="2000" dirty="0" err="1">
                <a:latin typeface="幼圆" panose="02010509060101010101" pitchFamily="49" charset="-122"/>
                <a:ea typeface="幼圆" panose="02010509060101010101" pitchFamily="49" charset="-122"/>
              </a:rPr>
              <a:t>P1</a:t>
            </a: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号接口上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按钮控制舵机</a:t>
            </a:r>
          </a:p>
        </p:txBody>
      </p:sp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51270"/>
            <a:ext cx="9048750" cy="52067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60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125650" y="981541"/>
            <a:ext cx="104346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E47100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STEP2</a:t>
            </a:r>
            <a:r>
              <a:rPr lang="zh-CN" altLang="en-US" sz="2000" b="1" dirty="0">
                <a:solidFill>
                  <a:srgbClr val="E47100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：</a:t>
            </a:r>
            <a:r>
              <a:rPr lang="zh-CN" altLang="en-US" sz="2000" dirty="0">
                <a:latin typeface="Century Gothic" panose="020B0502020202020204" pitchFamily="34" charset="0"/>
                <a:ea typeface="幼圆" panose="02010509060101010101" pitchFamily="49" charset="-122"/>
              </a:rPr>
              <a:t>控制舵机的运行需要增加一个控制舵机的指令模块，调用的流程：扩展</a:t>
            </a:r>
            <a:r>
              <a:rPr lang="en-US" altLang="zh-CN" sz="2000" dirty="0">
                <a:latin typeface="Century Gothic" panose="020B0502020202020204" pitchFamily="34" charset="0"/>
                <a:ea typeface="幼圆" panose="02010509060101010101" pitchFamily="49" charset="-122"/>
              </a:rPr>
              <a:t>--</a:t>
            </a:r>
            <a:r>
              <a:rPr lang="zh-CN" altLang="en-US" sz="2000" dirty="0">
                <a:latin typeface="Century Gothic" panose="020B0502020202020204" pitchFamily="34" charset="0"/>
                <a:ea typeface="幼圆" panose="02010509060101010101" pitchFamily="49" charset="-122"/>
              </a:rPr>
              <a:t>执行器</a:t>
            </a:r>
            <a:r>
              <a:rPr lang="en-US" altLang="zh-CN" sz="2000" dirty="0">
                <a:latin typeface="Century Gothic" panose="020B0502020202020204" pitchFamily="34" charset="0"/>
                <a:ea typeface="幼圆" panose="02010509060101010101" pitchFamily="49" charset="-122"/>
              </a:rPr>
              <a:t>--</a:t>
            </a:r>
            <a:r>
              <a:rPr lang="zh-CN" altLang="en-US" sz="2000" dirty="0">
                <a:latin typeface="Century Gothic" panose="020B0502020202020204" pitchFamily="34" charset="0"/>
                <a:ea typeface="幼圆" panose="02010509060101010101" pitchFamily="49" charset="-122"/>
              </a:rPr>
              <a:t>舵机模块，点击舵机模块后再返回到编程界面即可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按钮控制舵机</a:t>
            </a: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1190807" y="1689427"/>
            <a:ext cx="10112376" cy="477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5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306556" y="105325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 err="1">
                <a:solidFill>
                  <a:srgbClr val="E47100"/>
                </a:solidFill>
                <a:latin typeface="Century Gothic" panose="020B0502020202020204" pitchFamily="34" charset="0"/>
              </a:rPr>
              <a:t>STEP3</a:t>
            </a:r>
            <a:r>
              <a:rPr lang="zh-CN" altLang="en-US" sz="2000" dirty="0">
                <a:solidFill>
                  <a:srgbClr val="E471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：编写程序 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按钮控制舵机</a:t>
            </a:r>
          </a:p>
        </p:txBody>
      </p:sp>
      <p:sp>
        <p:nvSpPr>
          <p:cNvPr id="3" name="矩形 2"/>
          <p:cNvSpPr/>
          <p:nvPr/>
        </p:nvSpPr>
        <p:spPr>
          <a:xfrm>
            <a:off x="1519236" y="1413415"/>
            <a:ext cx="106727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如果按钮按下，实现舵机转动</a:t>
            </a:r>
            <a:r>
              <a:rPr lang="en-US" altLang="zh-CN" dirty="0"/>
              <a:t>0°</a:t>
            </a:r>
            <a:r>
              <a:rPr lang="zh-CN" altLang="en-US" dirty="0"/>
              <a:t>；否则舵机旋转</a:t>
            </a:r>
            <a:r>
              <a:rPr lang="en-US" altLang="zh-CN" dirty="0"/>
              <a:t>100°</a:t>
            </a:r>
            <a:r>
              <a:rPr lang="zh-CN" altLang="en-US" dirty="0"/>
              <a:t>。需要用到的指令为：“如果</a:t>
            </a:r>
            <a:r>
              <a:rPr lang="en-US" altLang="zh-CN" dirty="0"/>
              <a:t>--</a:t>
            </a:r>
            <a:r>
              <a:rPr lang="zh-CN" altLang="en-US" dirty="0"/>
              <a:t>否则”，将“如果</a:t>
            </a:r>
            <a:r>
              <a:rPr lang="en-US" altLang="zh-CN" dirty="0"/>
              <a:t>--</a:t>
            </a:r>
            <a:r>
              <a:rPr lang="zh-CN" altLang="en-US" dirty="0"/>
              <a:t>否则”指令和舵机控制指令拖到脚本区</a:t>
            </a:r>
          </a:p>
        </p:txBody>
      </p:sp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1707197" y="2205597"/>
            <a:ext cx="9637078" cy="443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5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306556" y="105325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 err="1">
                <a:solidFill>
                  <a:srgbClr val="E47100"/>
                </a:solidFill>
                <a:latin typeface="Century Gothic" panose="020B0502020202020204" pitchFamily="34" charset="0"/>
              </a:rPr>
              <a:t>STEP3</a:t>
            </a:r>
            <a:r>
              <a:rPr lang="zh-CN" altLang="en-US" sz="2000" dirty="0">
                <a:solidFill>
                  <a:srgbClr val="E471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：编写程序 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1306555" y="1388014"/>
            <a:ext cx="10284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回顾按钮控制</a:t>
            </a:r>
            <a:r>
              <a:rPr lang="en-US" altLang="zh-CN" dirty="0"/>
              <a:t>LED</a:t>
            </a:r>
            <a:r>
              <a:rPr lang="zh-CN" altLang="en-US" dirty="0"/>
              <a:t>程序，由于按钮属于数字引脚，当按钮被接通时候，舵机旋转到</a:t>
            </a:r>
            <a:r>
              <a:rPr lang="en-US" altLang="zh-CN" dirty="0"/>
              <a:t>0°</a:t>
            </a:r>
            <a:r>
              <a:rPr lang="zh-CN" altLang="en-US" dirty="0"/>
              <a:t>，当按钮未接通，舵机旋转到</a:t>
            </a:r>
            <a:r>
              <a:rPr lang="en-US" altLang="zh-CN" dirty="0"/>
              <a:t>100°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按钮控制舵机</a:t>
            </a:r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2428875" y="2168633"/>
            <a:ext cx="7566008" cy="450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9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0" y="-191814"/>
            <a:ext cx="12895093" cy="7946844"/>
            <a:chOff x="0" y="-221063"/>
            <a:chExt cx="12895093" cy="7946844"/>
          </a:xfrm>
        </p:grpSpPr>
        <p:sp>
          <p:nvSpPr>
            <p:cNvPr id="35" name="矩形 3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9AD6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44150" y="-221063"/>
              <a:ext cx="12750943" cy="7946844"/>
              <a:chOff x="2627224" y="-795141"/>
              <a:chExt cx="10013806" cy="704078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2627224" y="-599283"/>
                <a:ext cx="5758249" cy="5957676"/>
              </a:xfrm>
              <a:prstGeom prst="rect">
                <a:avLst/>
              </a:prstGeom>
              <a:blipFill dpi="0" rotWithShape="1">
                <a:blip r:embed="rId3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 rot="10601959">
                <a:off x="6872592" y="-795141"/>
                <a:ext cx="5768438" cy="7040780"/>
              </a:xfrm>
              <a:prstGeom prst="rect">
                <a:avLst/>
              </a:prstGeom>
              <a:blipFill dpi="0" rotWithShape="1">
                <a:blip r:embed="rId4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0" y="5207212"/>
            <a:ext cx="12523845" cy="1647370"/>
            <a:chOff x="0" y="5207212"/>
            <a:chExt cx="12523845" cy="164737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07212"/>
              <a:ext cx="6427845" cy="164737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207212"/>
              <a:ext cx="6427845" cy="1647370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2538810" y="549920"/>
            <a:ext cx="7443321" cy="4759928"/>
            <a:chOff x="2516470" y="548138"/>
            <a:chExt cx="7443321" cy="4759928"/>
          </a:xfrm>
        </p:grpSpPr>
        <p:sp>
          <p:nvSpPr>
            <p:cNvPr id="43" name="云形 42"/>
            <p:cNvSpPr/>
            <p:nvPr/>
          </p:nvSpPr>
          <p:spPr>
            <a:xfrm>
              <a:off x="2516470" y="548138"/>
              <a:ext cx="7443321" cy="4759928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云形 43"/>
            <p:cNvSpPr/>
            <p:nvPr/>
          </p:nvSpPr>
          <p:spPr>
            <a:xfrm>
              <a:off x="2922743" y="818421"/>
              <a:ext cx="6658840" cy="4258256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296" y="2352976"/>
            <a:ext cx="1112666" cy="111266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3" y="409641"/>
            <a:ext cx="2981702" cy="4020157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493015" y="1519658"/>
            <a:ext cx="52362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FFC52F"/>
                </a:solidFill>
                <a:cs typeface="+mn-ea"/>
                <a:sym typeface="+mn-lt"/>
              </a:rPr>
              <a:t>运动传感器控制舵机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10015028" y="1176315"/>
            <a:ext cx="1633494" cy="1044603"/>
            <a:chOff x="8985779" y="3960837"/>
            <a:chExt cx="2199915" cy="1406823"/>
          </a:xfrm>
        </p:grpSpPr>
        <p:sp>
          <p:nvSpPr>
            <p:cNvPr id="55" name="云形 54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云形 56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00241" y="4100557"/>
            <a:ext cx="1891025" cy="1209291"/>
            <a:chOff x="392658" y="3679279"/>
            <a:chExt cx="1466266" cy="937662"/>
          </a:xfrm>
        </p:grpSpPr>
        <p:grpSp>
          <p:nvGrpSpPr>
            <p:cNvPr id="61" name="组合 60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63" name="云形 62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云形 63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grpSp>
        <p:nvGrpSpPr>
          <p:cNvPr id="69" name="组合 68"/>
          <p:cNvGrpSpPr/>
          <p:nvPr/>
        </p:nvGrpSpPr>
        <p:grpSpPr>
          <a:xfrm>
            <a:off x="9086116" y="4735242"/>
            <a:ext cx="1133322" cy="724748"/>
            <a:chOff x="8985779" y="3960837"/>
            <a:chExt cx="2199915" cy="1406823"/>
          </a:xfrm>
        </p:grpSpPr>
        <p:sp>
          <p:nvSpPr>
            <p:cNvPr id="70" name="云形 69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云形 70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483510" y="4129548"/>
            <a:ext cx="351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和你的伙伴一起完成</a:t>
            </a:r>
          </a:p>
        </p:txBody>
      </p:sp>
    </p:spTree>
    <p:extLst>
      <p:ext uri="{BB962C8B-B14F-4D97-AF65-F5344CB8AC3E}">
        <p14:creationId xmlns:p14="http://schemas.microsoft.com/office/powerpoint/2010/main" val="127033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运动传感器控制舵机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382756" y="1179724"/>
            <a:ext cx="98636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实现功能</a:t>
            </a:r>
            <a:r>
              <a:rPr lang="en-US" altLang="zh-CN" sz="2000" b="1" dirty="0"/>
              <a:t>:</a:t>
            </a:r>
          </a:p>
          <a:p>
            <a:r>
              <a:rPr lang="zh-CN" altLang="en-US" sz="2000" dirty="0"/>
              <a:t>当运动传感器检测到有人经过时，舵机转动</a:t>
            </a:r>
            <a:r>
              <a:rPr lang="en-US" altLang="zh-CN" sz="2000" dirty="0"/>
              <a:t>0°</a:t>
            </a:r>
            <a:r>
              <a:rPr lang="zh-CN" altLang="en-US" sz="2000" dirty="0"/>
              <a:t>，否则，舵机旋转</a:t>
            </a:r>
            <a:r>
              <a:rPr lang="en-US" altLang="zh-CN" sz="2000" dirty="0"/>
              <a:t>100°</a:t>
            </a:r>
            <a:endParaRPr lang="zh-CN" altLang="en-US" sz="2000" dirty="0"/>
          </a:p>
        </p:txBody>
      </p:sp>
      <p:pic>
        <p:nvPicPr>
          <p:cNvPr id="3" name="4432cd621467735bf4402f3435d8df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67254" y="1887610"/>
            <a:ext cx="2838727" cy="497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2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95399" y="1251161"/>
            <a:ext cx="108966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E47100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STEP1</a:t>
            </a:r>
            <a:r>
              <a:rPr lang="zh-CN" altLang="en-US" sz="2000" dirty="0">
                <a:solidFill>
                  <a:srgbClr val="E471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把舵机接到扩展板</a:t>
            </a:r>
            <a:r>
              <a:rPr lang="en-US" altLang="zh-CN" sz="2000" dirty="0" err="1">
                <a:latin typeface="幼圆" panose="02010509060101010101" pitchFamily="49" charset="-122"/>
                <a:ea typeface="幼圆" panose="02010509060101010101" pitchFamily="49" charset="-122"/>
              </a:rPr>
              <a:t>P0</a:t>
            </a: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号接口上，把按钮模块（运动传感器）接到扩展板</a:t>
            </a:r>
            <a:r>
              <a:rPr lang="en-US" altLang="zh-CN" sz="2000" dirty="0" err="1">
                <a:latin typeface="幼圆" panose="02010509060101010101" pitchFamily="49" charset="-122"/>
                <a:ea typeface="幼圆" panose="02010509060101010101" pitchFamily="49" charset="-122"/>
              </a:rPr>
              <a:t>P1</a:t>
            </a: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号接口上。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按钮控制舵机</a:t>
            </a:r>
          </a:p>
        </p:txBody>
      </p:sp>
      <p:pic>
        <p:nvPicPr>
          <p:cNvPr id="10" name="图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16607"/>
            <a:ext cx="8250168" cy="4378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56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306556" y="105325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 err="1">
                <a:solidFill>
                  <a:srgbClr val="E47100"/>
                </a:solidFill>
                <a:latin typeface="Century Gothic" panose="020B0502020202020204" pitchFamily="34" charset="0"/>
              </a:rPr>
              <a:t>STEP3</a:t>
            </a:r>
            <a:r>
              <a:rPr lang="zh-CN" altLang="en-US" sz="2000" dirty="0">
                <a:solidFill>
                  <a:srgbClr val="E471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：编写程序 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按钮控制舵机</a:t>
            </a:r>
          </a:p>
        </p:txBody>
      </p:sp>
      <p:sp>
        <p:nvSpPr>
          <p:cNvPr id="3" name="矩形 2"/>
          <p:cNvSpPr/>
          <p:nvPr/>
        </p:nvSpPr>
        <p:spPr>
          <a:xfrm>
            <a:off x="1519236" y="1413415"/>
            <a:ext cx="10672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数字读取引脚读取</a:t>
            </a:r>
            <a:r>
              <a:rPr lang="en-US" altLang="zh-CN" dirty="0" err="1"/>
              <a:t>P0</a:t>
            </a:r>
            <a:r>
              <a:rPr lang="zh-CN" altLang="en-US" dirty="0"/>
              <a:t>引脚连接的运动传感器的数字信号数值，将读取数字引脚</a:t>
            </a:r>
            <a:r>
              <a:rPr lang="en-US" altLang="zh-CN" dirty="0"/>
              <a:t>[</a:t>
            </a:r>
            <a:r>
              <a:rPr lang="en-US" altLang="zh-CN" dirty="0" err="1"/>
              <a:t>P0</a:t>
            </a:r>
            <a:r>
              <a:rPr lang="en-US" altLang="zh-CN" dirty="0"/>
              <a:t>]</a:t>
            </a:r>
            <a:r>
              <a:rPr lang="zh-CN" altLang="en-US" dirty="0"/>
              <a:t>拖到脚本区。</a:t>
            </a:r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1081885" y="2142910"/>
            <a:ext cx="10933903" cy="451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4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306556" y="105325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 err="1">
                <a:solidFill>
                  <a:srgbClr val="E47100"/>
                </a:solidFill>
                <a:latin typeface="Century Gothic" panose="020B0502020202020204" pitchFamily="34" charset="0"/>
              </a:rPr>
              <a:t>STEP3</a:t>
            </a:r>
            <a:r>
              <a:rPr lang="zh-CN" altLang="en-US" sz="2000" dirty="0">
                <a:solidFill>
                  <a:srgbClr val="E471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：编写程序 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1306555" y="1388014"/>
            <a:ext cx="10284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当运动传感器检测到有人经过时，实现舵机转动</a:t>
            </a:r>
            <a:r>
              <a:rPr lang="en-US" altLang="zh-CN" dirty="0"/>
              <a:t>0°</a:t>
            </a:r>
            <a:r>
              <a:rPr lang="zh-CN" altLang="en-US" dirty="0"/>
              <a:t>；否则，舵机旋转</a:t>
            </a:r>
            <a:r>
              <a:rPr lang="en-US" altLang="zh-CN" dirty="0"/>
              <a:t>100°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需要用到的指令为：如果</a:t>
            </a:r>
            <a:r>
              <a:rPr lang="en-US" altLang="zh-CN" dirty="0"/>
              <a:t>--</a:t>
            </a:r>
            <a:r>
              <a:rPr lang="zh-CN" altLang="en-US" dirty="0"/>
              <a:t>否则。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按钮控制舵机</a:t>
            </a:r>
          </a:p>
        </p:txBody>
      </p:sp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851095" y="2034345"/>
            <a:ext cx="7989844" cy="46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0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40" y="866823"/>
            <a:ext cx="7266272" cy="457810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自动门项目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0491844" y="5660115"/>
            <a:ext cx="1430728" cy="914936"/>
            <a:chOff x="392658" y="3679279"/>
            <a:chExt cx="1466266" cy="937662"/>
          </a:xfrm>
        </p:grpSpPr>
        <p:grpSp>
          <p:nvGrpSpPr>
            <p:cNvPr id="24" name="组合 23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26" name="云形 25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云形 26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972185"/>
            <a:ext cx="5964555" cy="5964555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848933" y="5831865"/>
            <a:ext cx="844400" cy="539985"/>
            <a:chOff x="1281153" y="5632171"/>
            <a:chExt cx="1466266" cy="937662"/>
          </a:xfrm>
        </p:grpSpPr>
        <p:sp>
          <p:nvSpPr>
            <p:cNvPr id="52" name="云形 51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云形 52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4789805" y="2071133"/>
            <a:ext cx="3662680" cy="33239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dirty="0">
                <a:cs typeface="+mn-ea"/>
                <a:sym typeface="+mn-lt"/>
              </a:rPr>
              <a:t>智能灯</a:t>
            </a:r>
            <a:endParaRPr lang="en-US" altLang="zh-CN" sz="28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cs typeface="+mn-ea"/>
                <a:sym typeface="+mn-lt"/>
              </a:rPr>
              <a:t>智能风扇</a:t>
            </a:r>
            <a:endParaRPr lang="en-US" altLang="zh-CN" sz="28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cs typeface="+mn-ea"/>
                <a:sym typeface="+mn-lt"/>
              </a:rPr>
              <a:t>炫彩灯带</a:t>
            </a:r>
            <a:endParaRPr lang="en-US" altLang="zh-CN" sz="28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cs typeface="+mn-ea"/>
                <a:sym typeface="+mn-lt"/>
              </a:rPr>
              <a:t>自动门</a:t>
            </a:r>
            <a:endParaRPr lang="en-US" altLang="zh-CN" sz="28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cs typeface="+mn-ea"/>
              <a:sym typeface="+mn-lt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649" y="3626924"/>
            <a:ext cx="2282296" cy="2069592"/>
          </a:xfrm>
          <a:prstGeom prst="ellipse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340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221063"/>
            <a:ext cx="12895093" cy="7946844"/>
            <a:chOff x="0" y="-221063"/>
            <a:chExt cx="12895093" cy="7946844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9AD6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44150" y="-221063"/>
              <a:ext cx="12750943" cy="7946844"/>
              <a:chOff x="2627224" y="-795141"/>
              <a:chExt cx="10013806" cy="704078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2627224" y="-599283"/>
                <a:ext cx="5758249" cy="5957676"/>
              </a:xfrm>
              <a:prstGeom prst="rect">
                <a:avLst/>
              </a:prstGeom>
              <a:blipFill dpi="0" rotWithShape="1">
                <a:blip r:embed="rId3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 rot="10601959">
                <a:off x="6872592" y="-795141"/>
                <a:ext cx="5768438" cy="7040780"/>
              </a:xfrm>
              <a:prstGeom prst="rect">
                <a:avLst/>
              </a:prstGeom>
              <a:blipFill dpi="0" rotWithShape="1">
                <a:blip r:embed="rId4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0" y="5207212"/>
            <a:ext cx="12523845" cy="1647370"/>
            <a:chOff x="0" y="5207212"/>
            <a:chExt cx="12523845" cy="1647370"/>
          </a:xfrm>
        </p:grpSpPr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07212"/>
              <a:ext cx="6427845" cy="1647370"/>
            </a:xfrm>
            <a:prstGeom prst="rect">
              <a:avLst/>
            </a:prstGeom>
          </p:spPr>
        </p:pic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207212"/>
              <a:ext cx="6427845" cy="1647370"/>
            </a:xfrm>
            <a:prstGeom prst="rect">
              <a:avLst/>
            </a:prstGeom>
          </p:spPr>
        </p:pic>
      </p:grpSp>
      <p:grpSp>
        <p:nvGrpSpPr>
          <p:cNvPr id="87" name="组合 86"/>
          <p:cNvGrpSpPr/>
          <p:nvPr/>
        </p:nvGrpSpPr>
        <p:grpSpPr>
          <a:xfrm>
            <a:off x="2516470" y="548138"/>
            <a:ext cx="7443321" cy="4759928"/>
            <a:chOff x="2516470" y="548138"/>
            <a:chExt cx="7443321" cy="4759928"/>
          </a:xfrm>
        </p:grpSpPr>
        <p:sp>
          <p:nvSpPr>
            <p:cNvPr id="21" name="云形 20"/>
            <p:cNvSpPr/>
            <p:nvPr/>
          </p:nvSpPr>
          <p:spPr>
            <a:xfrm>
              <a:off x="2516470" y="548138"/>
              <a:ext cx="7443321" cy="4759928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云形 85"/>
            <p:cNvSpPr/>
            <p:nvPr/>
          </p:nvSpPr>
          <p:spPr>
            <a:xfrm>
              <a:off x="2922743" y="818421"/>
              <a:ext cx="6658840" cy="4258256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22" y="3769651"/>
            <a:ext cx="1343455" cy="13434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228" y="544720"/>
            <a:ext cx="1112666" cy="1112666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" y="407859"/>
            <a:ext cx="2981702" cy="4020157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4256830" y="2440195"/>
            <a:ext cx="400827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>
                <a:solidFill>
                  <a:srgbClr val="8ACFEA"/>
                </a:solidFill>
                <a:cs typeface="+mn-ea"/>
                <a:sym typeface="+mn-lt"/>
              </a:rPr>
              <a:t>谢谢观看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9913428" y="618813"/>
            <a:ext cx="1633494" cy="1044603"/>
            <a:chOff x="8985779" y="3960837"/>
            <a:chExt cx="2199915" cy="1406823"/>
          </a:xfrm>
        </p:grpSpPr>
        <p:sp>
          <p:nvSpPr>
            <p:cNvPr id="40" name="云形 39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云形 43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00954">
            <a:off x="10507206" y="920160"/>
            <a:ext cx="482031" cy="445033"/>
          </a:xfrm>
          <a:prstGeom prst="rect">
            <a:avLst/>
          </a:prstGeom>
        </p:spPr>
      </p:pic>
      <p:grpSp>
        <p:nvGrpSpPr>
          <p:cNvPr id="66" name="组合 65"/>
          <p:cNvGrpSpPr/>
          <p:nvPr/>
        </p:nvGrpSpPr>
        <p:grpSpPr>
          <a:xfrm>
            <a:off x="598641" y="3543055"/>
            <a:ext cx="1891025" cy="1209291"/>
            <a:chOff x="392658" y="3679279"/>
            <a:chExt cx="1466266" cy="937662"/>
          </a:xfrm>
        </p:grpSpPr>
        <p:grpSp>
          <p:nvGrpSpPr>
            <p:cNvPr id="23" name="组合 22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42" name="云形 41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云形 42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pic>
        <p:nvPicPr>
          <p:cNvPr id="80" name="图片 7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538" y="2488701"/>
            <a:ext cx="2551261" cy="5582247"/>
          </a:xfrm>
          <a:prstGeom prst="rect">
            <a:avLst/>
          </a:prstGeom>
        </p:spPr>
      </p:pic>
      <p:pic>
        <p:nvPicPr>
          <p:cNvPr id="90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11633200" y="11239500"/>
            <a:ext cx="304800" cy="215900"/>
          </a:xfrm>
          <a:prstGeom prst="cube">
            <a:avLst/>
          </a:prstGeom>
        </p:spPr>
      </p:pic>
    </p:spTree>
    <p:extLst>
      <p:ext uri="{BB962C8B-B14F-4D97-AF65-F5344CB8AC3E}">
        <p14:creationId xmlns:p14="http://schemas.microsoft.com/office/powerpoint/2010/main" val="288732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0" y="-191814"/>
            <a:ext cx="12895093" cy="7946844"/>
            <a:chOff x="0" y="-221063"/>
            <a:chExt cx="12895093" cy="7946844"/>
          </a:xfrm>
        </p:grpSpPr>
        <p:sp>
          <p:nvSpPr>
            <p:cNvPr id="35" name="矩形 3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9AD6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44150" y="-221063"/>
              <a:ext cx="12750943" cy="7946844"/>
              <a:chOff x="2627224" y="-795141"/>
              <a:chExt cx="10013806" cy="704078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2627224" y="-599283"/>
                <a:ext cx="5758249" cy="5957676"/>
              </a:xfrm>
              <a:prstGeom prst="rect">
                <a:avLst/>
              </a:prstGeom>
              <a:blipFill dpi="0" rotWithShape="1">
                <a:blip r:embed="rId3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 rot="10601959">
                <a:off x="6872592" y="-795141"/>
                <a:ext cx="5768438" cy="7040780"/>
              </a:xfrm>
              <a:prstGeom prst="rect">
                <a:avLst/>
              </a:prstGeom>
              <a:blipFill dpi="0" rotWithShape="1">
                <a:blip r:embed="rId4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0" y="5207212"/>
            <a:ext cx="12523845" cy="1647370"/>
            <a:chOff x="0" y="5207212"/>
            <a:chExt cx="12523845" cy="164737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07212"/>
              <a:ext cx="6427845" cy="164737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207212"/>
              <a:ext cx="6427845" cy="1647370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2538810" y="549920"/>
            <a:ext cx="7443321" cy="4759928"/>
            <a:chOff x="2516470" y="548138"/>
            <a:chExt cx="7443321" cy="4759928"/>
          </a:xfrm>
        </p:grpSpPr>
        <p:sp>
          <p:nvSpPr>
            <p:cNvPr id="43" name="云形 42"/>
            <p:cNvSpPr/>
            <p:nvPr/>
          </p:nvSpPr>
          <p:spPr>
            <a:xfrm>
              <a:off x="2516470" y="548138"/>
              <a:ext cx="7443321" cy="4759928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云形 43"/>
            <p:cNvSpPr/>
            <p:nvPr/>
          </p:nvSpPr>
          <p:spPr>
            <a:xfrm>
              <a:off x="2922743" y="818421"/>
              <a:ext cx="6658840" cy="4258256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296" y="2352976"/>
            <a:ext cx="1112666" cy="111266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3" y="409641"/>
            <a:ext cx="2981702" cy="4020157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477890" y="2099342"/>
            <a:ext cx="5236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FFC52F"/>
                </a:solidFill>
                <a:cs typeface="+mn-ea"/>
                <a:sym typeface="+mn-lt"/>
              </a:rPr>
              <a:t>智能灯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10015028" y="1176315"/>
            <a:ext cx="1633494" cy="1044603"/>
            <a:chOff x="8985779" y="3960837"/>
            <a:chExt cx="2199915" cy="1406823"/>
          </a:xfrm>
        </p:grpSpPr>
        <p:sp>
          <p:nvSpPr>
            <p:cNvPr id="55" name="云形 54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云形 56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00241" y="4100557"/>
            <a:ext cx="1891025" cy="1209291"/>
            <a:chOff x="392658" y="3679279"/>
            <a:chExt cx="1466266" cy="937662"/>
          </a:xfrm>
        </p:grpSpPr>
        <p:grpSp>
          <p:nvGrpSpPr>
            <p:cNvPr id="61" name="组合 60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63" name="云形 62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云形 63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grpSp>
        <p:nvGrpSpPr>
          <p:cNvPr id="69" name="组合 68"/>
          <p:cNvGrpSpPr/>
          <p:nvPr/>
        </p:nvGrpSpPr>
        <p:grpSpPr>
          <a:xfrm>
            <a:off x="9086116" y="4735242"/>
            <a:ext cx="1133322" cy="724748"/>
            <a:chOff x="8985779" y="3960837"/>
            <a:chExt cx="2199915" cy="1406823"/>
          </a:xfrm>
        </p:grpSpPr>
        <p:sp>
          <p:nvSpPr>
            <p:cNvPr id="70" name="云形 69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云形 70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483510" y="4129548"/>
            <a:ext cx="351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和你的伙伴一起完成</a:t>
            </a:r>
          </a:p>
        </p:txBody>
      </p:sp>
    </p:spTree>
    <p:extLst>
      <p:ext uri="{BB962C8B-B14F-4D97-AF65-F5344CB8AC3E}">
        <p14:creationId xmlns:p14="http://schemas.microsoft.com/office/powerpoint/2010/main" val="45951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智能灯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95398" y="1251161"/>
            <a:ext cx="100914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E47100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实现效果</a:t>
            </a:r>
            <a:r>
              <a:rPr lang="zh-CN" altLang="en-US" sz="2000" dirty="0">
                <a:solidFill>
                  <a:srgbClr val="E471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：运动传感器检测到人的时候</a:t>
            </a:r>
            <a:r>
              <a:rPr lang="en-US" altLang="zh-CN" sz="2000" dirty="0">
                <a:solidFill>
                  <a:srgbClr val="E471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LED</a:t>
            </a:r>
            <a:r>
              <a:rPr lang="zh-CN" altLang="en-US" sz="2000" dirty="0">
                <a:solidFill>
                  <a:srgbClr val="E471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灯点亮。</a:t>
            </a:r>
            <a:r>
              <a:rPr lang="zh-CN" altLang="en-US" sz="2000" dirty="0"/>
              <a:t>。 </a:t>
            </a:r>
          </a:p>
        </p:txBody>
      </p:sp>
      <p:pic>
        <p:nvPicPr>
          <p:cNvPr id="3" name="9b2328ea65d6b232aaa866bea5438293">
            <a:hlinkClick r:id="" action="ppaction://media"/>
            <a:extLst>
              <a:ext uri="{FF2B5EF4-FFF2-40B4-BE49-F238E27FC236}">
                <a16:creationId xmlns="" xmlns:a16="http://schemas.microsoft.com/office/drawing/2014/main" id="{C82E3F7E-DAEB-6371-085A-927C4027E8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6841" y="299022"/>
            <a:ext cx="3505200" cy="6096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DA8C6A1-9118-FDD5-6E79-7ED0CA9D7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076" y="1863809"/>
            <a:ext cx="7044818" cy="453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6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智能灯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95398" y="1251161"/>
            <a:ext cx="100914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E47100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STEP1</a:t>
            </a:r>
            <a:r>
              <a:rPr lang="zh-CN" altLang="en-US" sz="2000" dirty="0">
                <a:solidFill>
                  <a:srgbClr val="E471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zh-CN" altLang="en-US" sz="2000" dirty="0"/>
              <a:t>首先要把运动传感器模块模块接到扩展板</a:t>
            </a:r>
            <a:r>
              <a:rPr lang="en-US" altLang="zh-CN" sz="2000" dirty="0" err="1"/>
              <a:t>P0</a:t>
            </a:r>
            <a:r>
              <a:rPr lang="zh-CN" altLang="en-US" sz="2000" dirty="0"/>
              <a:t>号接口上；把</a:t>
            </a:r>
            <a:r>
              <a:rPr lang="en-US" altLang="zh-CN" sz="2000" dirty="0"/>
              <a:t>LED</a:t>
            </a:r>
            <a:r>
              <a:rPr lang="zh-CN" altLang="en-US" sz="2000" dirty="0"/>
              <a:t>灯模块接到扩展板</a:t>
            </a:r>
            <a:r>
              <a:rPr lang="en-US" altLang="zh-CN" sz="2000" dirty="0" err="1"/>
              <a:t>P1</a:t>
            </a:r>
            <a:r>
              <a:rPr lang="zh-CN" altLang="en-US" sz="2000" dirty="0"/>
              <a:t>号接口上。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491" y="2324383"/>
            <a:ext cx="2234100" cy="2921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667" y="1959047"/>
            <a:ext cx="7044818" cy="453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7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智能灯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95399" y="1251161"/>
            <a:ext cx="93048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E47100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STEP2</a:t>
            </a:r>
            <a:r>
              <a:rPr lang="zh-CN" altLang="en-US" sz="2000" b="1" dirty="0">
                <a:solidFill>
                  <a:srgbClr val="E47100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：</a:t>
            </a:r>
            <a:r>
              <a:rPr lang="zh-CN" altLang="en-US" sz="2000" dirty="0"/>
              <a:t>通过读取数字引脚</a:t>
            </a:r>
            <a:r>
              <a:rPr lang="en-US" altLang="zh-CN" sz="2000" dirty="0" err="1"/>
              <a:t>P0</a:t>
            </a:r>
            <a:r>
              <a:rPr lang="zh-CN" altLang="en-US" sz="2000" dirty="0"/>
              <a:t>的值来判断运动传感器的数字信号数值。 </a:t>
            </a:r>
            <a:endParaRPr lang="zh-CN" altLang="en-US" sz="2000" dirty="0">
              <a:solidFill>
                <a:srgbClr val="E471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733" y="1814813"/>
            <a:ext cx="6620933" cy="47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0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智能灯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272689" y="1298603"/>
            <a:ext cx="99433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E47100"/>
                </a:solidFill>
                <a:latin typeface="Century Gothic" panose="020B0502020202020204" pitchFamily="34" charset="0"/>
              </a:rPr>
              <a:t>STEP3</a:t>
            </a:r>
            <a:r>
              <a:rPr lang="zh-CN" altLang="en-US" sz="2000" dirty="0">
                <a:solidFill>
                  <a:srgbClr val="E471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zh-CN" altLang="en-US" sz="2000" dirty="0"/>
              <a:t>当运动传感器检测到有人经过时，</a:t>
            </a:r>
            <a:r>
              <a:rPr lang="en-US" altLang="zh-CN" sz="2000" dirty="0"/>
              <a:t>LED</a:t>
            </a:r>
            <a:r>
              <a:rPr lang="zh-CN" altLang="en-US" sz="2000" dirty="0"/>
              <a:t>灯点亮；没有人经过时，</a:t>
            </a:r>
            <a:r>
              <a:rPr lang="en-US" altLang="zh-CN" sz="2000" dirty="0"/>
              <a:t>LED</a:t>
            </a:r>
            <a:r>
              <a:rPr lang="zh-CN" altLang="en-US" sz="2000" dirty="0"/>
              <a:t>灯熄灭。需要用到的指令为：“如果</a:t>
            </a:r>
            <a:r>
              <a:rPr lang="en-US" altLang="zh-CN" sz="2000" dirty="0"/>
              <a:t>—</a:t>
            </a:r>
            <a:r>
              <a:rPr lang="zh-CN" altLang="en-US" sz="2000" dirty="0"/>
              <a:t>否则”。</a:t>
            </a:r>
            <a:endParaRPr lang="zh-CN" altLang="en-US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56" y="2006489"/>
            <a:ext cx="3989583" cy="45191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406" y="2006489"/>
            <a:ext cx="6645832" cy="451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5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3.10 unknown"/>
  <p:tag name="AS_RELEASE_DATE" val="2020.11.30"/>
  <p:tag name="AS_TITLE" val="Aspose.Slides for Java"/>
  <p:tag name="AS_VERSION" val="20.11"/>
  <p:tag name="ISPRING_PRESENTATION_TITLE" val="儿童教育PPT"/>
</p:tagLst>
</file>

<file path=ppt/theme/theme1.xml><?xml version="1.0" encoding="utf-8"?>
<a:theme xmlns:a="http://schemas.openxmlformats.org/drawingml/2006/main" name="第一PPT，www.1ppt.com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ggrrd4l">
      <a:majorFont>
        <a:latin typeface="微软雅黑"/>
        <a:ea typeface="方正卡通简体"/>
        <a:cs typeface="Arial"/>
      </a:majorFont>
      <a:minorFont>
        <a:latin typeface="微软雅黑"/>
        <a:ea typeface="方正卡通简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960</Words>
  <Application>Microsoft Office PowerPoint</Application>
  <PresentationFormat>宽屏</PresentationFormat>
  <Paragraphs>138</Paragraphs>
  <Slides>40</Slides>
  <Notes>40</Notes>
  <HiddenSlides>0</HiddenSlides>
  <MMClips>5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等线</vt:lpstr>
      <vt:lpstr>方正卡通简体</vt:lpstr>
      <vt:lpstr>宋体</vt:lpstr>
      <vt:lpstr>微软雅黑</vt:lpstr>
      <vt:lpstr>幼圆</vt:lpstr>
      <vt:lpstr>Arial</vt:lpstr>
      <vt:lpstr>Calibri</vt:lpstr>
      <vt:lpstr>Century Gothic</vt:lpstr>
      <vt:lpstr>第一PPT，www.1ppt.com​​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rbm.xkw.com</dc:creator>
  <cp:lastModifiedBy>Microsoft 帐户</cp:lastModifiedBy>
  <cp:revision>28</cp:revision>
  <cp:lastPrinted>2022-09-29T09:10:46Z</cp:lastPrinted>
  <dcterms:created xsi:type="dcterms:W3CDTF">2022-09-29T09:10:46Z</dcterms:created>
  <dcterms:modified xsi:type="dcterms:W3CDTF">2023-10-30T03:34:55Z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